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77" r:id="rId3"/>
    <p:sldId id="279" r:id="rId4"/>
    <p:sldId id="316" r:id="rId5"/>
    <p:sldId id="278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15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B5"/>
    <a:srgbClr val="49D5CF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1" autoAdjust="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0FE3-8168-4595-8CEF-339D1CD70BDC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31B1C-C84B-47C1-B724-F9DE1B6B1FC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7" y="2130441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91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91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11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7" y="1600211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8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40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8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60021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9FAB-5E17-45EA-8C44-CA65489F7E78}" type="datetimeFigureOut">
              <a:rPr lang="tr-TR" smtClean="0"/>
              <a:pPr/>
              <a:t>8.01.2023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7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1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" y="-6532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4064541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 algn="justLow" rtl="1">
              <a:defRPr/>
            </a:pPr>
            <a:r>
              <a:rPr lang="ar-SY" sz="4400" b="1" kern="0" dirty="0">
                <a:solidFill>
                  <a:srgbClr val="4472C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الخصوصية واللمسة الصحيحة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8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506439" y="3105835"/>
            <a:ext cx="11113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 rotWithShape="1">
          <a:blip r:embed="rId3" cstate="print"/>
          <a:srcRect b="22753"/>
          <a:stretch/>
        </p:blipFill>
        <p:spPr>
          <a:xfrm>
            <a:off x="1615442" y="2057685"/>
            <a:ext cx="9326880" cy="2952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etin kutusu"/>
          <p:cNvSpPr txBox="1"/>
          <p:nvPr/>
        </p:nvSpPr>
        <p:spPr>
          <a:xfrm>
            <a:off x="2038666" y="5060079"/>
            <a:ext cx="177252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الأب – الأم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923737" y="5015916"/>
            <a:ext cx="177252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الجد - الجدة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950128" y="5060079"/>
            <a:ext cx="150993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المعلمة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723085" y="5021295"/>
            <a:ext cx="14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موظف الأمن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9317737" y="5009856"/>
            <a:ext cx="146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الشرطي - الدركي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615442" y="2088282"/>
            <a:ext cx="2785403" cy="590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>
                <a:solidFill>
                  <a:schemeClr val="bg1"/>
                </a:solidFill>
                <a:cs typeface="Calibri"/>
              </a:rPr>
              <a:t>البالغون الآمنون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2246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52" y="5800999"/>
            <a:ext cx="1188230" cy="201892"/>
          </a:xfrm>
          <a:prstGeom prst="rect">
            <a:avLst/>
          </a:prstGeom>
        </p:spPr>
      </p:pic>
      <p:sp>
        <p:nvSpPr>
          <p:cNvPr id="15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22302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1596153" y="1402250"/>
            <a:ext cx="9346170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ctr" rtl="1">
              <a:spcBef>
                <a:spcPts val="1200"/>
              </a:spcBef>
            </a:pPr>
            <a:r>
              <a:rPr lang="ar-SY" sz="2800" b="1" dirty="0">
                <a:solidFill>
                  <a:srgbClr val="376092"/>
                </a:solidFill>
                <a:cs typeface="Calibri"/>
              </a:rPr>
              <a:t>الأماكن الآمنة هي الأماكن التي يتواجد فيها بالغون آمنون!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sp>
        <p:nvSpPr>
          <p:cNvPr id="4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2246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52" y="5800999"/>
            <a:ext cx="1188230" cy="201892"/>
          </a:xfrm>
          <a:prstGeom prst="rect">
            <a:avLst/>
          </a:prstGeom>
        </p:spPr>
      </p:pic>
      <p:sp>
        <p:nvSpPr>
          <p:cNvPr id="6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22302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865414" y="1950890"/>
            <a:ext cx="10653287" cy="33400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376092"/>
                </a:solidFill>
                <a:cs typeface="Calibri"/>
              </a:rPr>
              <a:t>عندما يلمس شخص ما مناطقك الخاصة، قد يطلب منك الحفاظ على ذلك كـ </a:t>
            </a:r>
            <a:r>
              <a:rPr lang="ar-SY" sz="2800" b="1" dirty="0">
                <a:solidFill>
                  <a:srgbClr val="376092"/>
                </a:solidFill>
                <a:cs typeface="Calibri"/>
              </a:rPr>
              <a:t>"سر"</a:t>
            </a:r>
            <a:r>
              <a:rPr lang="ar-SY" sz="2800" dirty="0">
                <a:solidFill>
                  <a:srgbClr val="376092"/>
                </a:solidFill>
                <a:cs typeface="Calibri"/>
              </a:rPr>
              <a:t>.</a:t>
            </a:r>
          </a:p>
          <a:p>
            <a:pPr marR="5080" algn="ctr" rtl="1">
              <a:spcBef>
                <a:spcPts val="1200"/>
              </a:spcBef>
            </a:pPr>
            <a:r>
              <a:rPr lang="ar-SY" sz="2800" b="1" dirty="0">
                <a:solidFill>
                  <a:srgbClr val="376092"/>
                </a:solidFill>
                <a:cs typeface="Calibri"/>
              </a:rPr>
              <a:t>"لا تخبر أحداً"</a:t>
            </a:r>
          </a:p>
          <a:p>
            <a:pPr marL="2066925" marR="5080" algn="ctr" rtl="1">
              <a:spcBef>
                <a:spcPts val="1200"/>
              </a:spcBef>
            </a:pPr>
            <a:r>
              <a:rPr lang="ar-SY" sz="2800" b="1" dirty="0">
                <a:solidFill>
                  <a:srgbClr val="376092"/>
                </a:solidFill>
                <a:cs typeface="Calibri"/>
              </a:rPr>
              <a:t>"هذا سرنا"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376092"/>
                </a:solidFill>
                <a:cs typeface="Calibri"/>
              </a:rPr>
              <a:t>حتى أنهم قد يهددون بإلحاق الأذى بك وبأسرتك.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376092"/>
                </a:solidFill>
                <a:cs typeface="Calibri"/>
              </a:rPr>
              <a:t>لا تنسَ، </a:t>
            </a:r>
            <a:r>
              <a:rPr lang="ar-SY" sz="2800" b="1" dirty="0">
                <a:solidFill>
                  <a:srgbClr val="376092"/>
                </a:solidFill>
                <a:cs typeface="Calibri"/>
              </a:rPr>
              <a:t>لا يمكن الحفاظ على كل شيء كسِر</a:t>
            </a:r>
            <a:r>
              <a:rPr lang="ar-SY" sz="2800" dirty="0">
                <a:solidFill>
                  <a:srgbClr val="376092"/>
                </a:solidFill>
                <a:cs typeface="Calibri"/>
              </a:rPr>
              <a:t>. إن كان الأمر متعلقاً بالمناطق الخاصة فإن عليك إخبار أسرتك!</a:t>
            </a:r>
            <a:endParaRPr lang="ar-SA" sz="2800" dirty="0">
              <a:solidFill>
                <a:srgbClr val="376092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pic>
        <p:nvPicPr>
          <p:cNvPr id="3" name="Resi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1501" y="2279994"/>
            <a:ext cx="5270989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Belirtme Çizgisi 5"/>
          <p:cNvSpPr/>
          <p:nvPr/>
        </p:nvSpPr>
        <p:spPr>
          <a:xfrm>
            <a:off x="8551578" y="1210355"/>
            <a:ext cx="3162413" cy="2280310"/>
          </a:xfrm>
          <a:prstGeom prst="wedgeEllipseCallout">
            <a:avLst>
              <a:gd name="adj1" fmla="val -40150"/>
              <a:gd name="adj2" fmla="val 5657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ليس</a:t>
            </a:r>
            <a:r>
              <a:rPr lang="ar-SY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لدى أحد الحق في إزعاجك</a:t>
            </a:r>
          </a:p>
        </p:txBody>
      </p:sp>
      <p:sp>
        <p:nvSpPr>
          <p:cNvPr id="5" name="Oval Belirtme Çizgisi 3"/>
          <p:cNvSpPr/>
          <p:nvPr/>
        </p:nvSpPr>
        <p:spPr>
          <a:xfrm>
            <a:off x="253219" y="1680591"/>
            <a:ext cx="2698370" cy="2376264"/>
          </a:xfrm>
          <a:prstGeom prst="wedgeEllipseCallout">
            <a:avLst>
              <a:gd name="adj1" fmla="val 52061"/>
              <a:gd name="adj2" fmla="val 4939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Y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 للأطفال </a:t>
            </a:r>
            <a:r>
              <a:rPr lang="ar-SY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حقوقاً</a:t>
            </a:r>
            <a:r>
              <a:rPr lang="ar-SY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أيضاً</a:t>
            </a:r>
            <a:endParaRPr lang="tr-T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2246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52" y="5800999"/>
            <a:ext cx="1188230" cy="201892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22302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3566160" y="2514600"/>
            <a:ext cx="2350008" cy="2240280"/>
          </a:xfrm>
          <a:prstGeom prst="roundRect">
            <a:avLst>
              <a:gd name="adj" fmla="val 244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Y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حق الكلام</a:t>
            </a:r>
            <a:r>
              <a:rPr kumimoji="0" lang="ar-SY" sz="3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 الجسدي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3" cstate="print"/>
          <a:srcRect t="15335" b="21781"/>
          <a:stretch/>
        </p:blipFill>
        <p:spPr>
          <a:xfrm>
            <a:off x="417952" y="1759465"/>
            <a:ext cx="4211960" cy="278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2246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52" y="5800999"/>
            <a:ext cx="1188230" cy="201892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22302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" name="Resim 4"/>
          <p:cNvPicPr>
            <a:picLocks noChangeAspect="1"/>
          </p:cNvPicPr>
          <p:nvPr/>
        </p:nvPicPr>
        <p:blipFill rotWithShape="1">
          <a:blip r:embed="rId5" cstate="print"/>
          <a:srcRect l="11561" t="8129" r="8356" b="43022"/>
          <a:stretch/>
        </p:blipFill>
        <p:spPr>
          <a:xfrm>
            <a:off x="4154302" y="1749623"/>
            <a:ext cx="3134501" cy="2632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141464" y="1950890"/>
            <a:ext cx="4377237" cy="19242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أي منها لمسات جيدة؟</a:t>
            </a:r>
          </a:p>
          <a:p>
            <a:pPr marR="5080" algn="just" rtl="1">
              <a:spcBef>
                <a:spcPts val="1200"/>
              </a:spcBef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أي منها لمسات سيئة؟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i="1" dirty="0">
                <a:solidFill>
                  <a:srgbClr val="376092"/>
                </a:solidFill>
                <a:cs typeface="Calibri"/>
              </a:rPr>
              <a:t>علق على الصور</a:t>
            </a:r>
            <a:endParaRPr lang="ar-SA" sz="2800" i="1" dirty="0">
              <a:solidFill>
                <a:srgbClr val="376092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530"/>
            <a:ext cx="12193587" cy="6856412"/>
          </a:xfrm>
          <a:prstGeom prst="rect">
            <a:avLst/>
          </a:prstGeom>
        </p:spPr>
      </p:pic>
      <p:sp>
        <p:nvSpPr>
          <p:cNvPr id="4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22462" y="613619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52" y="5718703"/>
            <a:ext cx="1188230" cy="201892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22302" y="5735407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4706956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شكراً لكم على مشاركتكم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1" y="0"/>
            <a:ext cx="12640091" cy="6858000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404" y="2243137"/>
            <a:ext cx="6134100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67014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24" y="5800999"/>
            <a:ext cx="1188230" cy="201892"/>
          </a:xfrm>
          <a:prstGeom prst="rect">
            <a:avLst/>
          </a:prstGeom>
        </p:spPr>
      </p:pic>
      <p:sp>
        <p:nvSpPr>
          <p:cNvPr id="16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712574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214616" y="2179490"/>
            <a:ext cx="4304085" cy="121635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b="1" dirty="0">
                <a:solidFill>
                  <a:srgbClr val="376092"/>
                </a:solidFill>
                <a:cs typeface="Calibri"/>
              </a:rPr>
              <a:t>كيف يُشعر اللمس؟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i="1" dirty="0">
                <a:solidFill>
                  <a:srgbClr val="376092"/>
                </a:solidFill>
                <a:cs typeface="Calibri"/>
              </a:rPr>
              <a:t>علق على الصور</a:t>
            </a:r>
            <a:endParaRPr lang="ar-SA" sz="2800" i="1" dirty="0">
              <a:solidFill>
                <a:srgbClr val="37609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42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4045" y="0"/>
            <a:ext cx="12640091" cy="685800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7" y="3910819"/>
            <a:ext cx="9003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tr-TR" sz="3200" dirty="0"/>
          </a:p>
          <a:p>
            <a:endParaRPr lang="tr-TR" dirty="0"/>
          </a:p>
        </p:txBody>
      </p:sp>
      <p:pic>
        <p:nvPicPr>
          <p:cNvPr id="6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355" y="1818250"/>
            <a:ext cx="412183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67014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24" y="5800999"/>
            <a:ext cx="1188230" cy="201892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712574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065776" y="1950890"/>
            <a:ext cx="6452925" cy="19242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هناك الكثير من الأشخاص الذين يلمسوننا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تروق لنا بعض اللمسات .. 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ar-SY" sz="32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تزعجنا بعض اللمسات .. 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</a:t>
            </a:r>
            <a:endParaRPr lang="ar-SA" sz="3200" dirty="0">
              <a:solidFill>
                <a:srgbClr val="37609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79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pic>
        <p:nvPicPr>
          <p:cNvPr id="5" name="Resim 13"/>
          <p:cNvPicPr>
            <a:picLocks noChangeAspect="1"/>
          </p:cNvPicPr>
          <p:nvPr/>
        </p:nvPicPr>
        <p:blipFill rotWithShape="1">
          <a:blip r:embed="rId3" cstate="print"/>
          <a:srcRect b="9770"/>
          <a:stretch/>
        </p:blipFill>
        <p:spPr>
          <a:xfrm flipH="1">
            <a:off x="908153" y="1824804"/>
            <a:ext cx="1814763" cy="175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88178" y="3610017"/>
            <a:ext cx="3878139" cy="147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67014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424" y="5800999"/>
            <a:ext cx="1188230" cy="201892"/>
          </a:xfrm>
          <a:prstGeom prst="rect">
            <a:avLst/>
          </a:prstGeom>
        </p:spPr>
      </p:pic>
      <p:sp>
        <p:nvSpPr>
          <p:cNvPr id="15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712574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065776" y="1950890"/>
            <a:ext cx="6452925" cy="370934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b="1" dirty="0">
                <a:solidFill>
                  <a:srgbClr val="376092"/>
                </a:solidFill>
                <a:cs typeface="Calibri"/>
              </a:rPr>
              <a:t>اللمسات الجيدة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عناق الأم والأب والأقارب والأصدقاء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تقبيل الخدود أو تماسك الأيدي مع الأم والأب والأشقاء والأقارب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تحميم الأم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معاينة الطبيب</a:t>
            </a:r>
            <a:endParaRPr lang="ar-SA" sz="3200" dirty="0">
              <a:solidFill>
                <a:srgbClr val="376092"/>
              </a:solidFill>
              <a:cs typeface="Calibri"/>
            </a:endParaRPr>
          </a:p>
        </p:txBody>
      </p:sp>
      <p:sp>
        <p:nvSpPr>
          <p:cNvPr id="1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2999232" y="3703321"/>
            <a:ext cx="1767085" cy="438912"/>
          </a:xfrm>
          <a:prstGeom prst="roundRect">
            <a:avLst/>
          </a:prstGeom>
          <a:solidFill>
            <a:srgbClr val="FCF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32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9D5C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العناق!</a:t>
            </a:r>
            <a:endParaRPr kumimoji="0" lang="ar-SA" sz="32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49D5C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pic>
        <p:nvPicPr>
          <p:cNvPr id="5" name="Resim 11"/>
          <p:cNvPicPr>
            <a:picLocks noChangeAspect="1"/>
          </p:cNvPicPr>
          <p:nvPr/>
        </p:nvPicPr>
        <p:blipFill rotWithShape="1">
          <a:blip r:embed="rId3" cstate="print"/>
          <a:srcRect l="11731" t="1992" r="17128" b="-1992"/>
          <a:stretch/>
        </p:blipFill>
        <p:spPr>
          <a:xfrm>
            <a:off x="962113" y="1961091"/>
            <a:ext cx="3770396" cy="27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67014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24" y="5800999"/>
            <a:ext cx="1188230" cy="201892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712574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065776" y="1950890"/>
            <a:ext cx="6452925" cy="386323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b="1" dirty="0">
                <a:solidFill>
                  <a:srgbClr val="376092"/>
                </a:solidFill>
                <a:cs typeface="Calibri"/>
              </a:rPr>
              <a:t>كيف تُشعر اللمسات الجيدة؟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السعادة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الأمان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البهجة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مريح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الإمتلاء بالحب</a:t>
            </a:r>
            <a:endParaRPr lang="ar-SA" sz="3200" dirty="0">
              <a:solidFill>
                <a:srgbClr val="37609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pic>
        <p:nvPicPr>
          <p:cNvPr id="10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1545" t="20428" r="18128"/>
          <a:stretch/>
        </p:blipFill>
        <p:spPr>
          <a:xfrm>
            <a:off x="935223" y="1871009"/>
            <a:ext cx="3261478" cy="241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67014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24" y="5800999"/>
            <a:ext cx="1188230" cy="201892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712574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065776" y="1950890"/>
            <a:ext cx="6452925" cy="257057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b="1" dirty="0">
                <a:solidFill>
                  <a:srgbClr val="376092"/>
                </a:solidFill>
                <a:cs typeface="Calibri"/>
              </a:rPr>
              <a:t>اللمسات السيئة</a:t>
            </a:r>
            <a:endParaRPr lang="tr-TR" sz="3200" b="1" dirty="0">
              <a:solidFill>
                <a:srgbClr val="376092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اللمسات التي لا تروق لك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اللمسات التي تزعجك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لمس المناطق الخاصة</a:t>
            </a:r>
            <a:endParaRPr lang="ar-SA" sz="3200" dirty="0">
              <a:solidFill>
                <a:srgbClr val="37609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pic>
        <p:nvPicPr>
          <p:cNvPr id="6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32" y="1868289"/>
            <a:ext cx="3661310" cy="2329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67014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24" y="5800999"/>
            <a:ext cx="1188230" cy="201892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712574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065776" y="1950890"/>
            <a:ext cx="6452925" cy="386323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b="1" dirty="0">
                <a:solidFill>
                  <a:srgbClr val="376092"/>
                </a:solidFill>
                <a:cs typeface="Calibri"/>
              </a:rPr>
              <a:t>كيف تُشعر اللمسات السيئة؟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الخجل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الحزن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التعاسة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انعدام الأمن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376092"/>
                </a:solidFill>
                <a:cs typeface="Calibri"/>
              </a:rPr>
              <a:t>الضيق</a:t>
            </a:r>
            <a:endParaRPr lang="ar-SA" sz="3200" dirty="0">
              <a:solidFill>
                <a:srgbClr val="37609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pic>
        <p:nvPicPr>
          <p:cNvPr id="5" name="Picture 2" descr="http://www.turkeyinfonet.com/wp-content/uploads/2012/04/ogrencime-dokunma-e1334528455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2992"/>
          <a:stretch/>
        </p:blipFill>
        <p:spPr bwMode="auto">
          <a:xfrm>
            <a:off x="1071959" y="1837440"/>
            <a:ext cx="3108959" cy="3066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2246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52" y="5800999"/>
            <a:ext cx="1188230" cy="201892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22302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065776" y="1950890"/>
            <a:ext cx="6452925" cy="33400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b="1" dirty="0">
                <a:solidFill>
                  <a:srgbClr val="376092"/>
                </a:solidFill>
                <a:cs typeface="Calibri"/>
              </a:rPr>
              <a:t>ما هي المناطق الخاصة في أجسامنا؟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376092"/>
                </a:solidFill>
                <a:cs typeface="Calibri"/>
              </a:rPr>
              <a:t>هناك</a:t>
            </a:r>
            <a:r>
              <a:rPr lang="ar-SY" sz="2800" b="1" dirty="0">
                <a:solidFill>
                  <a:srgbClr val="376092"/>
                </a:solidFill>
                <a:cs typeface="Calibri"/>
              </a:rPr>
              <a:t> 3 مناطق خاصة </a:t>
            </a:r>
            <a:r>
              <a:rPr lang="ar-SY" sz="2800" dirty="0">
                <a:solidFill>
                  <a:srgbClr val="376092"/>
                </a:solidFill>
                <a:cs typeface="Calibri"/>
              </a:rPr>
              <a:t>في أجسامنا.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376092"/>
                </a:solidFill>
                <a:cs typeface="Calibri"/>
              </a:rPr>
              <a:t>نرتدي ملابس داخلية لتغطية مناطقنا الخاصة.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376092"/>
                </a:solidFill>
                <a:cs typeface="Calibri"/>
              </a:rPr>
              <a:t>لا يمكن لأحد أن يلمس أو يمس هذه المناطق دون إذننا.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376092"/>
                </a:solidFill>
                <a:cs typeface="Calibri"/>
              </a:rPr>
              <a:t>لا يمكنك أيضاً لمس المناطق الخاصة للآخرين.</a:t>
            </a:r>
            <a:endParaRPr lang="ar-SA" sz="2800" dirty="0">
              <a:solidFill>
                <a:srgbClr val="376092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5" y="1588"/>
            <a:ext cx="12193587" cy="685641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506439" y="3105835"/>
            <a:ext cx="11113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gocmensag\Masa Üstü\Downloads\BSCC_DontTo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24" y="1986921"/>
            <a:ext cx="4674030" cy="180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Oval"/>
          <p:cNvSpPr/>
          <p:nvPr/>
        </p:nvSpPr>
        <p:spPr>
          <a:xfrm>
            <a:off x="3867210" y="3516925"/>
            <a:ext cx="1589648" cy="8581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تلمسني</a:t>
            </a:r>
            <a:endParaRPr lang="tr-T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2246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52" y="5800999"/>
            <a:ext cx="1188230" cy="201892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22302" y="5817703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964882" y="1950890"/>
            <a:ext cx="5553819" cy="38940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dirty="0">
                <a:solidFill>
                  <a:srgbClr val="C00000"/>
                </a:solidFill>
                <a:cs typeface="Calibri"/>
              </a:rPr>
              <a:t>إن أراد شخص ما لمس الأجزاء الخاصة من أجسامنا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C00000"/>
                </a:solidFill>
                <a:cs typeface="Calibri"/>
              </a:rPr>
              <a:t>يجب عليك الصراخ بأعلى صوت قائلاً "</a:t>
            </a:r>
            <a:r>
              <a:rPr lang="ar-SY" sz="3200" b="1" dirty="0">
                <a:solidFill>
                  <a:srgbClr val="C00000"/>
                </a:solidFill>
                <a:cs typeface="Calibri"/>
              </a:rPr>
              <a:t>لا</a:t>
            </a:r>
            <a:r>
              <a:rPr lang="ar-SY" sz="3200" dirty="0">
                <a:solidFill>
                  <a:srgbClr val="C00000"/>
                </a:solidFill>
                <a:cs typeface="Calibri"/>
              </a:rPr>
              <a:t>" أو "</a:t>
            </a:r>
            <a:r>
              <a:rPr lang="ar-SY" sz="3200" b="1" dirty="0">
                <a:solidFill>
                  <a:srgbClr val="C00000"/>
                </a:solidFill>
                <a:cs typeface="Calibri"/>
              </a:rPr>
              <a:t>لا تفعل</a:t>
            </a:r>
            <a:r>
              <a:rPr lang="ar-SY" sz="3200" dirty="0">
                <a:solidFill>
                  <a:srgbClr val="C00000"/>
                </a:solidFill>
                <a:cs typeface="Calibri"/>
              </a:rPr>
              <a:t>" وأن تهرب إلى مكان آمن على الفور!</a:t>
            </a:r>
          </a:p>
          <a:p>
            <a:pPr marL="536575" marR="5080" indent="-536575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C00000"/>
                </a:solidFill>
                <a:cs typeface="Calibri"/>
              </a:rPr>
              <a:t>يجب عليك أن تخبر شخصاً بالغاً بهذا الموقف بسرعة!</a:t>
            </a:r>
            <a:endParaRPr lang="ar-SA" sz="3200" dirty="0">
              <a:solidFill>
                <a:srgbClr val="C00000"/>
              </a:solidFill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392</Words>
  <Application>Microsoft Office PowerPoint</Application>
  <PresentationFormat>Geniş ekran</PresentationFormat>
  <Paragraphs>84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Ramy Sheikh Muhammed</cp:lastModifiedBy>
  <cp:revision>286</cp:revision>
  <dcterms:created xsi:type="dcterms:W3CDTF">2022-03-15T06:10:49Z</dcterms:created>
  <dcterms:modified xsi:type="dcterms:W3CDTF">2023-01-08T11:38:44Z</dcterms:modified>
</cp:coreProperties>
</file>